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73" r:id="rId4"/>
    <p:sldId id="272" r:id="rId5"/>
    <p:sldId id="278" r:id="rId6"/>
    <p:sldId id="279" r:id="rId7"/>
    <p:sldId id="277" r:id="rId8"/>
    <p:sldId id="275" r:id="rId9"/>
    <p:sldId id="265" r:id="rId10"/>
    <p:sldId id="270" r:id="rId11"/>
    <p:sldId id="268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da Maas" initials="BM" lastIdx="1" clrIdx="0">
    <p:extLst>
      <p:ext uri="{19B8F6BF-5375-455C-9EA6-DF929625EA0E}">
        <p15:presenceInfo xmlns:p15="http://schemas.microsoft.com/office/powerpoint/2012/main" userId="S-1-5-21-2257814521-3711351564-2848068178-16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1371" autoAdjust="0"/>
  </p:normalViewPr>
  <p:slideViewPr>
    <p:cSldViewPr snapToGrid="0">
      <p:cViewPr varScale="1">
        <p:scale>
          <a:sx n="80" d="100"/>
          <a:sy n="80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3F26F-8B52-44F6-8BD0-2C04CCBCAFBF}" type="datetimeFigureOut">
              <a:rPr lang="en-US" smtClean="0"/>
              <a:pPr/>
              <a:t>6/19/2018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6CF7B-17A7-4AB9-BAB5-91B9EB2CE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0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8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Facebook is down but Instagram is far exceeded expectations – typical of a “new” social media platform</a:t>
            </a:r>
          </a:p>
          <a:p>
            <a:r>
              <a:rPr lang="en-US" dirty="0"/>
              <a:t>Will adjust by using some of budget to “boost” Facebook posts, starting with the mini-campaign. </a:t>
            </a:r>
          </a:p>
          <a:p>
            <a:r>
              <a:rPr lang="en-US" dirty="0"/>
              <a:t>Will also experiment with posting events (we need your help here, Board with your community contacts)</a:t>
            </a:r>
          </a:p>
          <a:p>
            <a:endParaRPr lang="en-US" dirty="0"/>
          </a:p>
          <a:p>
            <a:r>
              <a:rPr lang="en-US" dirty="0"/>
              <a:t>Call center volume is low but slightly up from FY17 Q2. Expect big changes in those numbers with micro-site and new website in March.</a:t>
            </a:r>
          </a:p>
          <a:p>
            <a:r>
              <a:rPr lang="en-US" dirty="0"/>
              <a:t>Am adjusting </a:t>
            </a:r>
            <a:r>
              <a:rPr lang="en-US" dirty="0" err="1"/>
              <a:t>Tguide</a:t>
            </a:r>
            <a:r>
              <a:rPr lang="en-US" dirty="0"/>
              <a:t> numbers to reflect – implemented a January inventory protocol for </a:t>
            </a:r>
            <a:r>
              <a:rPr lang="en-US" dirty="0" err="1"/>
              <a:t>Tguides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26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Scenic Maps --  printed 10,000</a:t>
            </a:r>
          </a:p>
          <a:p>
            <a:r>
              <a:rPr lang="en-US" dirty="0"/>
              <a:t>Image Library – do you know of any video footage?</a:t>
            </a:r>
          </a:p>
          <a:p>
            <a:endParaRPr lang="en-US" dirty="0"/>
          </a:p>
          <a:p>
            <a:r>
              <a:rPr lang="en-US" dirty="0"/>
              <a:t>Northwest </a:t>
            </a:r>
            <a:r>
              <a:rPr lang="en-US" dirty="0" err="1"/>
              <a:t>Sportshow</a:t>
            </a:r>
            <a:r>
              <a:rPr lang="en-US" dirty="0"/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32,683, up from 31,270 in 2017.    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Roundup International – these are long-term relationships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Influencers – Andy &amp; the Van - $2400 includes 6 photos/day of BCNRA &amp; Terry Badlands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Barefoot Theory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Scenic Maps --  printed 10,000</a:t>
            </a:r>
          </a:p>
          <a:p>
            <a:r>
              <a:rPr lang="en-US" dirty="0"/>
              <a:t>Image Library – do you know of any video footage?</a:t>
            </a:r>
          </a:p>
          <a:p>
            <a:endParaRPr lang="en-US" dirty="0"/>
          </a:p>
          <a:p>
            <a:r>
              <a:rPr lang="en-US" dirty="0"/>
              <a:t>Northwest </a:t>
            </a:r>
            <a:r>
              <a:rPr lang="en-US" dirty="0" err="1"/>
              <a:t>Sportshow</a:t>
            </a:r>
            <a:r>
              <a:rPr lang="en-US" dirty="0"/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32,683, up from 31,270 in 2017.    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8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Scenic Maps --  printed 10,000</a:t>
            </a:r>
          </a:p>
          <a:p>
            <a:r>
              <a:rPr lang="en-US" dirty="0"/>
              <a:t>Image Library – do you know of any video footage?</a:t>
            </a:r>
          </a:p>
          <a:p>
            <a:endParaRPr lang="en-US" dirty="0"/>
          </a:p>
          <a:p>
            <a:r>
              <a:rPr lang="en-US" dirty="0"/>
              <a:t>Northwest </a:t>
            </a:r>
            <a:r>
              <a:rPr lang="en-US" dirty="0" err="1"/>
              <a:t>Sportshow</a:t>
            </a:r>
            <a:r>
              <a:rPr lang="en-US" dirty="0"/>
              <a:t> 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32,683, up from 31,270 in 2017.    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7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CTR - .26% &gt; industry average for tourism of .15%. 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*The Interfuse article on the SEMT website has received 10,177 clicks/pageviews, 2:05 is the average time on page which is higher than the site average. Top performing geo targets are:</a:t>
            </a:r>
            <a:r>
              <a:rPr lang="en-US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Seattle-Tacoma, Portland, Denver, and Minneapolis  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51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FY18 Media Plan – note run dates.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6CF7B-17A7-4AB9-BAB5-91B9EB2CE5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6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r>
              <a:rPr lang="en-US" dirty="0"/>
              <a:t>By Brenda Maas</a:t>
            </a:r>
          </a:p>
        </p:txBody>
      </p:sp>
    </p:spTree>
    <p:extLst>
      <p:ext uri="{BB962C8B-B14F-4D97-AF65-F5344CB8AC3E}">
        <p14:creationId xmlns:p14="http://schemas.microsoft.com/office/powerpoint/2010/main" val="13954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E9F66-B7D7-4D21-8749-5D090841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485A6-8E50-4B60-928B-1F2C9000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93F29-17B8-43AC-BF54-50187D32F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091EB-8F08-404A-BEEB-4B87013FA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" t="14326" r="17420" b="4680"/>
          <a:stretch/>
        </p:blipFill>
        <p:spPr>
          <a:xfrm>
            <a:off x="583660" y="526237"/>
            <a:ext cx="10788358" cy="606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0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0A802-42A5-4960-BADF-0996D3B3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B6C76-768F-4797-A84B-434EC6E41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DB159-0842-4B4C-9BA5-F590BE1B2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E14C-75AD-4072-8040-4F8AE9299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7" t="7518" r="22570" b="22008"/>
          <a:stretch/>
        </p:blipFill>
        <p:spPr>
          <a:xfrm>
            <a:off x="466928" y="156224"/>
            <a:ext cx="11147898" cy="65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8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658F-59EF-4B50-8120-D3552BDE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7ED07-4C61-438F-89CF-E67EF0EC7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74EB6-BFB3-4B09-A092-9C073BD6D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77A5C-30F1-40C8-BEA8-632568BB81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3" t="14042" r="22526" b="69220"/>
          <a:stretch/>
        </p:blipFill>
        <p:spPr>
          <a:xfrm>
            <a:off x="44789" y="2847751"/>
            <a:ext cx="12147211" cy="1702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1ABCF4-EE26-44DF-AEAA-EA7D8A3C7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46" t="77842" r="22226" b="5988"/>
          <a:stretch/>
        </p:blipFill>
        <p:spPr>
          <a:xfrm>
            <a:off x="44788" y="1211582"/>
            <a:ext cx="12147211" cy="16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1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136775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Looking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3" y="709523"/>
            <a:ext cx="6644703" cy="465882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Reveal new website &amp; creative this spring</a:t>
            </a:r>
          </a:p>
          <a:p>
            <a:r>
              <a:rPr lang="en-US" dirty="0"/>
              <a:t>Incorporate Out Here campaign into all aspect</a:t>
            </a:r>
          </a:p>
          <a:p>
            <a:r>
              <a:rPr lang="en-US" dirty="0"/>
              <a:t>Thoughts on region-specific research (for FY19)?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777020"/>
          </a:xfrm>
        </p:spPr>
        <p:txBody>
          <a:bodyPr>
            <a:normAutofit/>
          </a:bodyPr>
          <a:lstStyle/>
          <a:p>
            <a:r>
              <a:rPr lang="en-US" i="1" dirty="0"/>
              <a:t>Beth Burman Frazee</a:t>
            </a:r>
          </a:p>
          <a:p>
            <a:r>
              <a:rPr lang="en-US" i="1" dirty="0"/>
              <a:t>Jim McGowan</a:t>
            </a:r>
          </a:p>
          <a:p>
            <a:r>
              <a:rPr lang="en-US" i="1" dirty="0"/>
              <a:t>Erika McGowan</a:t>
            </a:r>
          </a:p>
          <a:p>
            <a:r>
              <a:rPr lang="en-US" i="1" dirty="0"/>
              <a:t>Kyle McGowan</a:t>
            </a:r>
          </a:p>
          <a:p>
            <a:r>
              <a:rPr lang="en-US" i="1" dirty="0"/>
              <a:t>Megan Richter</a:t>
            </a:r>
          </a:p>
          <a:p>
            <a:r>
              <a:rPr lang="en-US" i="1" dirty="0"/>
              <a:t>Tia </a:t>
            </a:r>
            <a:r>
              <a:rPr lang="en-US" i="1" dirty="0" err="1"/>
              <a:t>Metzgar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93978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Dashboard image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E5CF9-E0BD-4DC9-AE20-DB8020E88F8D}"/>
              </a:ext>
            </a:extLst>
          </p:cNvPr>
          <p:cNvPicPr/>
          <p:nvPr/>
        </p:nvPicPr>
        <p:blipFill rotWithShape="1">
          <a:blip r:embed="rId4"/>
          <a:srcRect l="908" t="30342" r="71854" b="12294"/>
          <a:stretch/>
        </p:blipFill>
        <p:spPr bwMode="auto">
          <a:xfrm>
            <a:off x="1685923" y="136242"/>
            <a:ext cx="9368929" cy="5919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3372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9" y="83786"/>
            <a:ext cx="4195230" cy="3525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Social Media </a:t>
            </a:r>
            <a:br>
              <a:rPr lang="en-US" sz="4800" dirty="0">
                <a:solidFill>
                  <a:schemeClr val="accent1"/>
                </a:solidFill>
              </a:rPr>
            </a:b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9" y="3482323"/>
            <a:ext cx="4559673" cy="242236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By Michele Flanagan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19E0E0-8AFB-4D18-8814-04815E7EC05E}"/>
              </a:ext>
            </a:extLst>
          </p:cNvPr>
          <p:cNvPicPr/>
          <p:nvPr/>
        </p:nvPicPr>
        <p:blipFill rotWithShape="1">
          <a:blip r:embed="rId4"/>
          <a:srcRect l="7397" t="14051" r="60722"/>
          <a:stretch/>
        </p:blipFill>
        <p:spPr bwMode="auto">
          <a:xfrm>
            <a:off x="3546629" y="131154"/>
            <a:ext cx="4785360" cy="3870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76EADD-053D-468C-9172-8FFCCA1C0D3D}"/>
              </a:ext>
            </a:extLst>
          </p:cNvPr>
          <p:cNvPicPr/>
          <p:nvPr/>
        </p:nvPicPr>
        <p:blipFill rotWithShape="1">
          <a:blip r:embed="rId5"/>
          <a:srcRect l="6718" t="22003" r="60734" b="8204"/>
          <a:stretch/>
        </p:blipFill>
        <p:spPr bwMode="auto">
          <a:xfrm>
            <a:off x="7610273" y="2981905"/>
            <a:ext cx="4418330" cy="2842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507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3810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0" y="144722"/>
            <a:ext cx="3874417" cy="14517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Since last time: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6326" y="466725"/>
            <a:ext cx="6981824" cy="565577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Marketing plan and budget approved by TAC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Image Library + Video – shot in region this week</a:t>
            </a:r>
          </a:p>
          <a:p>
            <a:r>
              <a:rPr lang="en-US" dirty="0"/>
              <a:t>	split budget FY18-19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Travel Guide – making  progress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fam tours</a:t>
            </a:r>
          </a:p>
          <a:p>
            <a:r>
              <a:rPr lang="en-US" dirty="0"/>
              <a:t>	Australian &amp; new Zealand agents/brand </a:t>
            </a:r>
            <a:r>
              <a:rPr lang="en-US" dirty="0" err="1"/>
              <a:t>usa</a:t>
            </a:r>
            <a:r>
              <a:rPr lang="en-US" dirty="0"/>
              <a:t> 8/17-19</a:t>
            </a:r>
          </a:p>
          <a:p>
            <a:r>
              <a:rPr lang="en-US" dirty="0"/>
              <a:t>	barefoot theory (leisure travel &amp; adventure)</a:t>
            </a:r>
          </a:p>
          <a:p>
            <a:r>
              <a:rPr lang="en-US" dirty="0"/>
              <a:t>	</a:t>
            </a:r>
            <a:r>
              <a:rPr lang="en-US" dirty="0" err="1"/>
              <a:t>andy</a:t>
            </a:r>
            <a:r>
              <a:rPr lang="en-US" dirty="0"/>
              <a:t> Austin (leisure travel &amp; adventure)</a:t>
            </a:r>
          </a:p>
          <a:p>
            <a:r>
              <a:rPr lang="en-US" dirty="0"/>
              <a:t>	mark </a:t>
            </a:r>
            <a:r>
              <a:rPr lang="en-US" dirty="0" err="1"/>
              <a:t>bedor</a:t>
            </a:r>
            <a:r>
              <a:rPr lang="en-US" dirty="0"/>
              <a:t> (western &amp; history)</a:t>
            </a:r>
          </a:p>
          <a:p>
            <a:r>
              <a:rPr lang="en-US" dirty="0"/>
              <a:t>	</a:t>
            </a:r>
            <a:r>
              <a:rPr lang="en-US" dirty="0" err="1"/>
              <a:t>jonanathan</a:t>
            </a:r>
            <a:r>
              <a:rPr lang="en-US" dirty="0"/>
              <a:t> </a:t>
            </a:r>
            <a:r>
              <a:rPr lang="en-US" dirty="0" err="1"/>
              <a:t>vandevoort</a:t>
            </a:r>
            <a:r>
              <a:rPr lang="en-US" dirty="0"/>
              <a:t> (Netherlands)</a:t>
            </a:r>
          </a:p>
          <a:p>
            <a:r>
              <a:rPr lang="en-US" dirty="0"/>
              <a:t>	</a:t>
            </a:r>
            <a:r>
              <a:rPr lang="en-US" dirty="0" err="1"/>
              <a:t>luc</a:t>
            </a:r>
            <a:r>
              <a:rPr lang="en-US" dirty="0"/>
              <a:t> </a:t>
            </a:r>
            <a:r>
              <a:rPr lang="en-US" dirty="0" err="1"/>
              <a:t>decoudin</a:t>
            </a:r>
            <a:r>
              <a:rPr lang="en-US" dirty="0"/>
              <a:t> (France – Michelin guide)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trail to the little bighorn  - news release &amp; map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DEBC2-C719-4BCC-BB7D-37665E44D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3012"/>
            <a:ext cx="4017348" cy="32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0" y="144722"/>
            <a:ext cx="3874417" cy="1451726"/>
          </a:xfr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141403"/>
            <a:ext cx="6790443" cy="572207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Scenic maps done – his</a:t>
            </a:r>
            <a:r>
              <a:rPr lang="en-US" sz="2400" dirty="0">
                <a:solidFill>
                  <a:schemeClr val="accent1"/>
                </a:solidFill>
              </a:rPr>
              <a:t>·  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68C6B-CD68-465B-8E56-8CE88FE7203F}"/>
              </a:ext>
            </a:extLst>
          </p:cNvPr>
          <p:cNvPicPr/>
          <p:nvPr/>
        </p:nvPicPr>
        <p:blipFill rotWithShape="1">
          <a:blip r:embed="rId4"/>
          <a:srcRect l="3092" t="17440" r="64980"/>
          <a:stretch/>
        </p:blipFill>
        <p:spPr bwMode="auto">
          <a:xfrm>
            <a:off x="1943099" y="295936"/>
            <a:ext cx="7762876" cy="5708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099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6525" y="144721"/>
            <a:ext cx="1961462" cy="2455603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ince</a:t>
            </a:r>
            <a:r>
              <a:rPr lang="en-US" sz="3600" dirty="0">
                <a:solidFill>
                  <a:schemeClr val="accent1"/>
                </a:solidFill>
              </a:rPr>
              <a:t> last time: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7987" y="141403"/>
            <a:ext cx="4067863" cy="572207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Scenic maps done – history map next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Image Library + Video production</a:t>
            </a:r>
          </a:p>
          <a:p>
            <a:r>
              <a:rPr lang="en-US" dirty="0"/>
              <a:t>	split budget FY18-19 – Lining out may &amp; </a:t>
            </a:r>
            <a:r>
              <a:rPr lang="en-US" dirty="0" err="1"/>
              <a:t>june</a:t>
            </a:r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Travel Guide (covered earlier)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Northwest Sportshow – with </a:t>
            </a:r>
            <a:r>
              <a:rPr lang="en-US" dirty="0" err="1"/>
              <a:t>fwp</a:t>
            </a:r>
            <a:r>
              <a:rPr lang="en-US" dirty="0"/>
              <a:t> personnel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Roundup International ~38 tour operators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·</a:t>
            </a:r>
            <a:r>
              <a:rPr lang="en-US" dirty="0"/>
              <a:t>Influencers &amp; Media Tours  - scheduling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7004D-5A3D-451A-BC98-76F41C748D53}"/>
              </a:ext>
            </a:extLst>
          </p:cNvPr>
          <p:cNvPicPr/>
          <p:nvPr/>
        </p:nvPicPr>
        <p:blipFill rotWithShape="1">
          <a:blip r:embed="rId4"/>
          <a:srcRect l="3114" t="16990" r="64929"/>
          <a:stretch/>
        </p:blipFill>
        <p:spPr bwMode="auto">
          <a:xfrm>
            <a:off x="2066925" y="343631"/>
            <a:ext cx="7124699" cy="5519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5481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571" y="697585"/>
            <a:ext cx="3874417" cy="14517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Ongoing </a:t>
            </a:r>
            <a:r>
              <a:rPr lang="en-US" sz="3600" u="sng" dirty="0">
                <a:solidFill>
                  <a:schemeClr val="accent1"/>
                </a:solidFill>
              </a:rPr>
              <a:t>Initiatives: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5757" y="141403"/>
            <a:ext cx="7082672" cy="572207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continue with website content</a:t>
            </a:r>
          </a:p>
          <a:p>
            <a:r>
              <a:rPr lang="en-US" dirty="0"/>
              <a:t>	news room –ties to: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earned media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history map - finalize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Image Library + Video production - ongoing</a:t>
            </a:r>
          </a:p>
          <a:p>
            <a:r>
              <a:rPr lang="en-US" dirty="0"/>
              <a:t>	split budget FY18-19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Travel Guide – mid-summer release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Influencers &amp; Media Tours  - scheduling more</a:t>
            </a:r>
          </a:p>
          <a:p>
            <a:r>
              <a:rPr lang="en-US" dirty="0"/>
              <a:t>·   </a:t>
            </a:r>
            <a:r>
              <a:rPr lang="en-US" i="1" dirty="0"/>
              <a:t>special cowboy moments</a:t>
            </a:r>
            <a:r>
              <a:rPr lang="en-US" dirty="0"/>
              <a:t> on </a:t>
            </a:r>
            <a:r>
              <a:rPr lang="en-US" dirty="0" err="1"/>
              <a:t>rfd</a:t>
            </a:r>
            <a:r>
              <a:rPr lang="en-US" dirty="0"/>
              <a:t> tv</a:t>
            </a:r>
          </a:p>
          <a:p>
            <a:r>
              <a:rPr lang="en-US" dirty="0"/>
              <a:t>·   in-region travel for social media content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·   </a:t>
            </a:r>
            <a:r>
              <a:rPr lang="en-US" dirty="0"/>
              <a:t>more presentations to partners within region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3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522C-42ED-4F08-B9F7-89793020C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482323"/>
            <a:ext cx="8637072" cy="1075383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3741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5"/>
            <a:ext cx="3273099" cy="7356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Warm Season Campaign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43713" y="1057522"/>
            <a:ext cx="6376347" cy="17751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March – October FY7 Warm Season Final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Performing above industry average with .26%</a:t>
            </a:r>
          </a:p>
          <a:p>
            <a:pPr lvl="1"/>
            <a:r>
              <a:rPr lang="en-US" dirty="0"/>
              <a:t>Made adjustments to under-performing </a:t>
            </a:r>
            <a:r>
              <a:rPr lang="en-US" dirty="0" err="1"/>
              <a:t>iExplore</a:t>
            </a:r>
            <a:r>
              <a:rPr lang="en-US" dirty="0"/>
              <a:t> &amp; saw improvement</a:t>
            </a:r>
          </a:p>
          <a:p>
            <a:pPr lvl="1"/>
            <a:r>
              <a:rPr lang="en-US" dirty="0"/>
              <a:t>Working with Windfall to analyze under-performing TripAdvisor</a:t>
            </a:r>
          </a:p>
          <a:p>
            <a:pPr lvl="1"/>
            <a:r>
              <a:rPr lang="en-US" dirty="0"/>
              <a:t>Top geo-markets: Seattle-Tacoma; Portland; Denver and Minneapolis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79B1D-B3CC-4F9F-A40B-E61EC9448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9" t="44114" r="3936" b="9930"/>
          <a:stretch/>
        </p:blipFill>
        <p:spPr>
          <a:xfrm>
            <a:off x="160803" y="2832651"/>
            <a:ext cx="11561028" cy="31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3537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3490</TotalTime>
  <Words>410</Words>
  <Application>Microsoft Office PowerPoint</Application>
  <PresentationFormat>Widescreen</PresentationFormat>
  <Paragraphs>107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Gill Sans MT</vt:lpstr>
      <vt:lpstr>Gallery</vt:lpstr>
      <vt:lpstr>Marketing update</vt:lpstr>
      <vt:lpstr>Dashboard image here</vt:lpstr>
      <vt:lpstr>Social Media  </vt:lpstr>
      <vt:lpstr>Since last time:</vt:lpstr>
      <vt:lpstr>PowerPoint Presentation</vt:lpstr>
      <vt:lpstr>ince last time:</vt:lpstr>
      <vt:lpstr>Ongoing Initiatives:</vt:lpstr>
      <vt:lpstr>Marketing update</vt:lpstr>
      <vt:lpstr>Warm Season Campaign Report</vt:lpstr>
      <vt:lpstr>PowerPoint Presentation</vt:lpstr>
      <vt:lpstr>PowerPoint Presentation</vt:lpstr>
      <vt:lpstr>PowerPoint Presentation</vt:lpstr>
      <vt:lpstr>Looking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update</dc:title>
  <dc:creator>Brenda Maas</dc:creator>
  <cp:lastModifiedBy>Brenda Maas</cp:lastModifiedBy>
  <cp:revision>153</cp:revision>
  <dcterms:created xsi:type="dcterms:W3CDTF">2016-09-19T19:38:53Z</dcterms:created>
  <dcterms:modified xsi:type="dcterms:W3CDTF">2018-06-19T23:26:17Z</dcterms:modified>
</cp:coreProperties>
</file>