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74" r:id="rId3"/>
    <p:sldId id="286" r:id="rId4"/>
    <p:sldId id="285" r:id="rId5"/>
    <p:sldId id="280" r:id="rId6"/>
    <p:sldId id="273" r:id="rId7"/>
    <p:sldId id="281" r:id="rId8"/>
    <p:sldId id="282" r:id="rId9"/>
    <p:sldId id="284" r:id="rId10"/>
    <p:sldId id="272" r:id="rId11"/>
    <p:sldId id="278" r:id="rId12"/>
    <p:sldId id="277" r:id="rId13"/>
    <p:sldId id="275" r:id="rId14"/>
    <p:sldId id="287" r:id="rId15"/>
    <p:sldId id="283" r:id="rId16"/>
    <p:sldId id="279" r:id="rId17"/>
    <p:sldId id="288" r:id="rId18"/>
    <p:sldId id="290" r:id="rId19"/>
    <p:sldId id="289" r:id="rId20"/>
    <p:sldId id="291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nda Maas" initials="BM" lastIdx="1" clrIdx="0">
    <p:extLst>
      <p:ext uri="{19B8F6BF-5375-455C-9EA6-DF929625EA0E}">
        <p15:presenceInfo xmlns:p15="http://schemas.microsoft.com/office/powerpoint/2012/main" userId="S-1-5-21-2257814521-3711351564-2848068178-16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1371" autoAdjust="0"/>
  </p:normalViewPr>
  <p:slideViewPr>
    <p:cSldViewPr snapToGrid="0">
      <p:cViewPr varScale="1">
        <p:scale>
          <a:sx n="104" d="100"/>
          <a:sy n="104" d="100"/>
        </p:scale>
        <p:origin x="16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enda\AppData\Local\Microsoft\Windows\Temporary%20Internet%20Files\Content.Outlook\L7PB8DZN\SEMT-Traffi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Southeast Montana Traffic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'[SEMT-Traffic.xlsx]Sheet1'!$B$1</c:f>
              <c:strCache>
                <c:ptCount val="1"/>
                <c:pt idx="0">
                  <c:v>Unique Visitors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'[SEMT-Traffic.xlsx]Sheet1'!$A$2:$A$6</c:f>
              <c:numCache>
                <c:formatCode>mmm\-yy</c:formatCode>
                <c:ptCount val="5"/>
                <c:pt idx="0">
                  <c:v>43252</c:v>
                </c:pt>
                <c:pt idx="1">
                  <c:v>43282</c:v>
                </c:pt>
                <c:pt idx="2">
                  <c:v>43313</c:v>
                </c:pt>
                <c:pt idx="3">
                  <c:v>43344</c:v>
                </c:pt>
                <c:pt idx="4">
                  <c:v>43374</c:v>
                </c:pt>
              </c:numCache>
            </c:numRef>
          </c:cat>
          <c:val>
            <c:numRef>
              <c:f>'[SEMT-Traffic.xlsx]Sheet1'!$B$2:$B$6</c:f>
              <c:numCache>
                <c:formatCode>General</c:formatCode>
                <c:ptCount val="5"/>
                <c:pt idx="0">
                  <c:v>6639</c:v>
                </c:pt>
                <c:pt idx="1">
                  <c:v>7866</c:v>
                </c:pt>
                <c:pt idx="2">
                  <c:v>5991</c:v>
                </c:pt>
                <c:pt idx="3">
                  <c:v>4699</c:v>
                </c:pt>
                <c:pt idx="4">
                  <c:v>4513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48-4D3E-AC64-3DC019636681}"/>
            </c:ext>
          </c:extLst>
        </c:ser>
        <c:ser>
          <c:idx val="1"/>
          <c:order val="1"/>
          <c:tx>
            <c:strRef>
              <c:f>'[SEMT-Traffic.xlsx]Sheet1'!$C$1</c:f>
              <c:strCache>
                <c:ptCount val="1"/>
                <c:pt idx="0">
                  <c:v>Visits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'[SEMT-Traffic.xlsx]Sheet1'!$A$2:$A$6</c:f>
              <c:numCache>
                <c:formatCode>mmm\-yy</c:formatCode>
                <c:ptCount val="5"/>
                <c:pt idx="0">
                  <c:v>43252</c:v>
                </c:pt>
                <c:pt idx="1">
                  <c:v>43282</c:v>
                </c:pt>
                <c:pt idx="2">
                  <c:v>43313</c:v>
                </c:pt>
                <c:pt idx="3">
                  <c:v>43344</c:v>
                </c:pt>
                <c:pt idx="4">
                  <c:v>43374</c:v>
                </c:pt>
              </c:numCache>
            </c:numRef>
          </c:cat>
          <c:val>
            <c:numRef>
              <c:f>'[SEMT-Traffic.xlsx]Sheet1'!$C$2:$C$6</c:f>
              <c:numCache>
                <c:formatCode>General</c:formatCode>
                <c:ptCount val="5"/>
                <c:pt idx="0">
                  <c:v>8029</c:v>
                </c:pt>
                <c:pt idx="1">
                  <c:v>9315</c:v>
                </c:pt>
                <c:pt idx="2">
                  <c:v>7123</c:v>
                </c:pt>
                <c:pt idx="3">
                  <c:v>5575</c:v>
                </c:pt>
                <c:pt idx="4">
                  <c:v>7010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48-4D3E-AC64-3DC0196366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3655424"/>
        <c:axId val="513657744"/>
      </c:lineChart>
      <c:dateAx>
        <c:axId val="51365542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657744"/>
        <c:crosses val="autoZero"/>
        <c:auto val="1"/>
        <c:lblOffset val="100"/>
        <c:baseTimeUnit val="months"/>
      </c:dateAx>
      <c:valAx>
        <c:axId val="51365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65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93F26F-8B52-44F6-8BD0-2C04CCBCAFBF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4E6CF7B-17A7-4AB9-BAB5-91B9EB2CE5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0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valiq.com/product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60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3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1/3 page ad in C&amp;I = $3,087</a:t>
            </a:r>
          </a:p>
          <a:p>
            <a:r>
              <a:rPr lang="en-US" dirty="0"/>
              <a:t>working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81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79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38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Historic Maps --  printed 10,000</a:t>
            </a:r>
          </a:p>
          <a:p>
            <a:r>
              <a:rPr lang="en-US" dirty="0"/>
              <a:t>42 pads = 4,200 distributed to date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80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84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Scenic Maps --  printed 10,000</a:t>
            </a:r>
          </a:p>
          <a:p>
            <a:r>
              <a:rPr lang="en-US" dirty="0"/>
              <a:t>Image Library – do you know of any video footage?</a:t>
            </a:r>
          </a:p>
          <a:p>
            <a:endParaRPr lang="en-US" dirty="0"/>
          </a:p>
          <a:p>
            <a:r>
              <a:rPr lang="en-US" dirty="0"/>
              <a:t>Northwest </a:t>
            </a:r>
            <a:r>
              <a:rPr lang="en-US" dirty="0" err="1"/>
              <a:t>Sportshow</a:t>
            </a:r>
            <a:r>
              <a:rPr lang="en-US" dirty="0"/>
              <a:t> - 32,683, up from 31,270 in 2017.    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05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90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Scenic Maps --  printed 10,000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26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7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26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27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specific points:</a:t>
            </a:r>
          </a:p>
          <a:p>
            <a:r>
              <a:rPr lang="en-US" dirty="0"/>
              <a:t>	1. compare unique visits to last year</a:t>
            </a:r>
          </a:p>
          <a:p>
            <a:r>
              <a:rPr lang="en-US" dirty="0"/>
              <a:t>	2. note time of year when considering downward trend – will be good to see this year-over-year</a:t>
            </a:r>
          </a:p>
          <a:p>
            <a:r>
              <a:rPr lang="en-US" dirty="0"/>
              <a:t>Yellowstone Journal RS was so good (~3,000 leads/month) that we have or could exceed the budgeted $ for fulfillment and postage. Have enough to last the FY but had to modify.</a:t>
            </a:r>
          </a:p>
          <a:p>
            <a:endParaRPr lang="en-US" dirty="0"/>
          </a:p>
          <a:p>
            <a:r>
              <a:rPr lang="en-US" dirty="0"/>
              <a:t>New plan:  Hold the RS and fill only organic requests – push more on social &amp; e-blasts to include “to request a guide” strategy – confirmed by JB &amp; Windfall.</a:t>
            </a:r>
          </a:p>
          <a:p>
            <a:endParaRPr lang="en-US" dirty="0"/>
          </a:p>
          <a:p>
            <a:r>
              <a:rPr lang="en-US" dirty="0"/>
              <a:t>Ties social to e-blasts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33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 only fulfilled guides from top 10 states as IDed by Brenda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03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 2018 study by social media analysts at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Rival IQ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reports that the median Facebook engagement rate across all industries surveyed is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0.16%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post was 0.10%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Engagement rate = engagements/reach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5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10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50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88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Marketing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482323"/>
            <a:ext cx="8637072" cy="1075383"/>
          </a:xfrm>
        </p:spPr>
        <p:txBody>
          <a:bodyPr/>
          <a:lstStyle/>
          <a:p>
            <a:r>
              <a:rPr lang="en-US" dirty="0"/>
              <a:t>By Brenda Maas</a:t>
            </a:r>
          </a:p>
        </p:txBody>
      </p:sp>
    </p:spTree>
    <p:extLst>
      <p:ext uri="{BB962C8B-B14F-4D97-AF65-F5344CB8AC3E}">
        <p14:creationId xmlns:p14="http://schemas.microsoft.com/office/powerpoint/2010/main" val="139542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3810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570" y="144722"/>
            <a:ext cx="3874417" cy="145172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Since last time: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2602" y="466725"/>
            <a:ext cx="6837948" cy="565577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developing strategy &amp; Fy19 media plan – team windfall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MORE </a:t>
            </a:r>
            <a:r>
              <a:rPr lang="en-US" dirty="0"/>
              <a:t>Image Library + Video – shot in region this week</a:t>
            </a:r>
          </a:p>
          <a:p>
            <a:r>
              <a:rPr lang="en-US" dirty="0"/>
              <a:t>	split budget FY18-19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Travel Guide </a:t>
            </a:r>
            <a:r>
              <a:rPr lang="en-US" b="1" dirty="0">
                <a:solidFill>
                  <a:schemeClr val="accent1"/>
                </a:solidFill>
              </a:rPr>
              <a:t>2019 in progress</a:t>
            </a:r>
            <a:endParaRPr lang="en-US" dirty="0"/>
          </a:p>
          <a:p>
            <a:r>
              <a:rPr lang="en-US" sz="2400" dirty="0">
                <a:solidFill>
                  <a:schemeClr val="accent1"/>
                </a:solidFill>
              </a:rPr>
              <a:t>·  </a:t>
            </a:r>
            <a:r>
              <a:rPr lang="en-US" dirty="0"/>
              <a:t>Historical maps distributed  (41scenic &amp; 42 historic)</a:t>
            </a:r>
          </a:p>
          <a:p>
            <a:r>
              <a:rPr lang="en-US" dirty="0">
                <a:solidFill>
                  <a:schemeClr val="accent1"/>
                </a:solidFill>
              </a:rPr>
              <a:t>·   </a:t>
            </a:r>
            <a:r>
              <a:rPr lang="en-US" dirty="0"/>
              <a:t>fam tours</a:t>
            </a:r>
          </a:p>
          <a:p>
            <a:r>
              <a:rPr lang="en-US" dirty="0"/>
              <a:t>	13 military planners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social media  -  scheduling 2019 influencers now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</a:t>
            </a:r>
            <a:r>
              <a:rPr lang="en-US" dirty="0">
                <a:solidFill>
                  <a:schemeClr val="accent1"/>
                </a:solidFill>
              </a:rPr>
              <a:t>  </a:t>
            </a:r>
            <a:r>
              <a:rPr lang="en-US" b="1" dirty="0">
                <a:solidFill>
                  <a:srgbClr val="C00000"/>
                </a:solidFill>
              </a:rPr>
              <a:t>earned media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FY18 work starting to show 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F5063D-F56F-408D-92FE-B3DD7030D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71" y="1738399"/>
            <a:ext cx="4802909" cy="360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36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570" y="144721"/>
            <a:ext cx="1969691" cy="205182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Earned media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83822" y="618836"/>
            <a:ext cx="3944608" cy="600890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Hosted journalist Mark </a:t>
            </a:r>
            <a:r>
              <a:rPr lang="en-US" b="1" dirty="0" err="1">
                <a:solidFill>
                  <a:srgbClr val="0070C0"/>
                </a:solidFill>
              </a:rPr>
              <a:t>bedor</a:t>
            </a:r>
            <a:r>
              <a:rPr lang="en-US" b="1" dirty="0">
                <a:solidFill>
                  <a:srgbClr val="0070C0"/>
                </a:solidFill>
              </a:rPr>
              <a:t> in June, 2018</a:t>
            </a:r>
          </a:p>
          <a:p>
            <a:r>
              <a:rPr lang="en-US" i="1" dirty="0"/>
              <a:t>Cowboys &amp; Indians</a:t>
            </a:r>
          </a:p>
          <a:p>
            <a:r>
              <a:rPr lang="en-US" i="1" dirty="0" err="1"/>
              <a:t>AQHa</a:t>
            </a:r>
            <a:r>
              <a:rPr lang="en-US" dirty="0"/>
              <a:t>/cavalry school</a:t>
            </a:r>
          </a:p>
          <a:p>
            <a:r>
              <a:rPr lang="en-US" dirty="0"/>
              <a:t>Quigley shoot/pbs &amp; cowboy channel</a:t>
            </a:r>
          </a:p>
          <a:p>
            <a:endParaRPr lang="en-US" dirty="0"/>
          </a:p>
          <a:p>
            <a:r>
              <a:rPr lang="en-US" b="1" u="sng" dirty="0">
                <a:solidFill>
                  <a:srgbClr val="0070C0"/>
                </a:solidFill>
              </a:rPr>
              <a:t>Others:</a:t>
            </a:r>
          </a:p>
          <a:p>
            <a:r>
              <a:rPr lang="en-US" dirty="0"/>
              <a:t>Special cowboy moments</a:t>
            </a:r>
          </a:p>
          <a:p>
            <a:r>
              <a:rPr lang="en-US" dirty="0"/>
              <a:t>Wild rides</a:t>
            </a:r>
          </a:p>
          <a:p>
            <a:r>
              <a:rPr lang="en-US" dirty="0"/>
              <a:t>Terry badlands/Missoula public radio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03514-3A3B-4D14-BB89-8C466A35B8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06" t="14078" r="70303" b="1578"/>
          <a:stretch/>
        </p:blipFill>
        <p:spPr>
          <a:xfrm>
            <a:off x="2930295" y="144721"/>
            <a:ext cx="4553527" cy="588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92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571" y="697585"/>
            <a:ext cx="3874417" cy="145172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Ongoing </a:t>
            </a:r>
            <a:r>
              <a:rPr lang="en-US" sz="3600" u="sng" dirty="0">
                <a:solidFill>
                  <a:schemeClr val="accent1"/>
                </a:solidFill>
              </a:rPr>
              <a:t>Initiatives: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5757" y="141403"/>
            <a:ext cx="7082672" cy="572207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sz="2400" dirty="0">
                <a:solidFill>
                  <a:schemeClr val="accent1"/>
                </a:solidFill>
              </a:rPr>
              <a:t>·  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website content + optimization + </a:t>
            </a:r>
            <a:r>
              <a:rPr lang="en-US" dirty="0" err="1"/>
              <a:t>seo</a:t>
            </a:r>
            <a:endParaRPr lang="en-US" dirty="0"/>
          </a:p>
          <a:p>
            <a:r>
              <a:rPr lang="en-US" dirty="0"/>
              <a:t>	</a:t>
            </a:r>
            <a:r>
              <a:rPr lang="en-US" i="1" dirty="0"/>
              <a:t>learn more from team windfall’s presentation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earned media &amp; Influencers &amp; Media Tours </a:t>
            </a:r>
          </a:p>
          <a:p>
            <a:r>
              <a:rPr lang="en-US" dirty="0"/>
              <a:t>	 - strong focus fy19 -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sz="1700" dirty="0"/>
              <a:t>integrating all channels </a:t>
            </a:r>
            <a:endParaRPr lang="en-US" dirty="0"/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new and/or update itineraries – marketing committee</a:t>
            </a:r>
          </a:p>
          <a:p>
            <a:r>
              <a:rPr lang="en-US" b="1" dirty="0">
                <a:solidFill>
                  <a:schemeClr val="accent1"/>
                </a:solidFill>
              </a:rPr>
              <a:t>· </a:t>
            </a:r>
            <a:r>
              <a:rPr lang="en-US" dirty="0">
                <a:solidFill>
                  <a:schemeClr val="accent1"/>
                </a:solidFill>
              </a:rPr>
              <a:t>    </a:t>
            </a:r>
            <a:r>
              <a:rPr lang="en-US" dirty="0"/>
              <a:t>image Library + Video production </a:t>
            </a:r>
          </a:p>
          <a:p>
            <a:r>
              <a:rPr lang="en-US" dirty="0"/>
              <a:t>	-  push out in January 2019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Travel Guide – looking ahead – April 1</a:t>
            </a:r>
            <a:r>
              <a:rPr lang="en-US" baseline="30000" dirty="0"/>
              <a:t>st</a:t>
            </a:r>
            <a:r>
              <a:rPr lang="en-US" dirty="0"/>
              <a:t>  ship date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</a:t>
            </a:r>
            <a:r>
              <a:rPr lang="en-US" i="1" dirty="0"/>
              <a:t>special cowboy moments</a:t>
            </a:r>
            <a:r>
              <a:rPr lang="en-US" dirty="0"/>
              <a:t> on </a:t>
            </a:r>
            <a:r>
              <a:rPr lang="en-US" dirty="0" err="1"/>
              <a:t>rfd</a:t>
            </a:r>
            <a:r>
              <a:rPr lang="en-US" dirty="0"/>
              <a:t> tv – DATE  to be announced</a:t>
            </a:r>
          </a:p>
          <a:p>
            <a:r>
              <a:rPr lang="en-US" b="1" dirty="0">
                <a:solidFill>
                  <a:srgbClr val="FF0000"/>
                </a:solidFill>
              </a:rPr>
              <a:t>· 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/>
              <a:t>marketing workshops for tourism partners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</a:t>
            </a:r>
            <a:r>
              <a:rPr lang="en-US" dirty="0"/>
              <a:t>more presentations to partners within region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932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Marketing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482323"/>
            <a:ext cx="8637072" cy="1075383"/>
          </a:xfrm>
        </p:spPr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437418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482323"/>
            <a:ext cx="8637072" cy="10753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A790A99-CE92-4630-A45A-776B81C3F6B7}"/>
              </a:ext>
            </a:extLst>
          </p:cNvPr>
          <p:cNvSpPr>
            <a:spLocks/>
          </p:cNvSpPr>
          <p:nvPr/>
        </p:nvSpPr>
        <p:spPr bwMode="auto">
          <a:xfrm>
            <a:off x="558800" y="685800"/>
            <a:ext cx="689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en-US" sz="4000" dirty="0">
                <a:solidFill>
                  <a:srgbClr val="00639C"/>
                </a:solidFill>
                <a:latin typeface="Verlag Bold" pitchFamily="50" charset="0"/>
                <a:ea typeface="MS PGothic" panose="020B0600070205080204" pitchFamily="34" charset="-128"/>
                <a:sym typeface="Century Gothic" panose="020B0502020202020204" pitchFamily="34" charset="0"/>
              </a:rPr>
              <a:t>What Is TBEX?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D6D2C48-06C6-45ED-B945-DE924FFEB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73" y="1320800"/>
            <a:ext cx="11436927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1028700" indent="-5715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l"/>
            <a:r>
              <a:rPr lang="en-US" altLang="en-US" sz="4000" b="1" dirty="0">
                <a:solidFill>
                  <a:srgbClr val="000000"/>
                </a:solidFill>
                <a:latin typeface="Verlag Book" pitchFamily="50" charset="0"/>
              </a:rPr>
              <a:t>Travel Blog Exchange 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000000"/>
                </a:solidFill>
                <a:latin typeface="Verlag Book" pitchFamily="50" charset="0"/>
              </a:rPr>
              <a:t>Largest conference and networking event for travel bloggers, online travel journalists, new media content creators, travel brands, and industry professionals.</a:t>
            </a:r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sz="4000" dirty="0">
              <a:solidFill>
                <a:srgbClr val="000000"/>
              </a:solidFill>
              <a:latin typeface="Verlag Book" pitchFamily="50" charset="0"/>
            </a:endParaRPr>
          </a:p>
          <a:p>
            <a:pPr algn="l"/>
            <a:r>
              <a:rPr lang="en-US" altLang="en-US" sz="4000" b="1" dirty="0">
                <a:solidFill>
                  <a:srgbClr val="000000"/>
                </a:solidFill>
                <a:latin typeface="Verlag Book" pitchFamily="50" charset="0"/>
              </a:rPr>
              <a:t>The Travel Media Community 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00"/>
                </a:solidFill>
                <a:latin typeface="Verlag Book" pitchFamily="50" charset="0"/>
              </a:rPr>
              <a:t>No other event or conference offers an opportunity to connect with this amount and level of travel bloggers, influencers, and travel journalists in the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153877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9375" y="876300"/>
            <a:ext cx="2018612" cy="720148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7987" y="141403"/>
            <a:ext cx="6790443" cy="572207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Scenic maps done – his</a:t>
            </a:r>
            <a:r>
              <a:rPr lang="en-US" sz="2400" dirty="0">
                <a:solidFill>
                  <a:schemeClr val="accent1"/>
                </a:solidFill>
              </a:rPr>
              <a:t>·   </a:t>
            </a:r>
            <a:endParaRPr lang="en-US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6AD1393-24DD-422A-85D0-A0E645A75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12971" r="56056" b="12074"/>
          <a:stretch>
            <a:fillRect/>
          </a:stretch>
        </p:blipFill>
        <p:spPr bwMode="auto">
          <a:xfrm>
            <a:off x="3007302" y="141403"/>
            <a:ext cx="5046807" cy="570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79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6525" y="144721"/>
            <a:ext cx="1961462" cy="2455603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7987" y="866775"/>
            <a:ext cx="4067863" cy="499669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C7BCE94-7695-4B80-BEC5-65EC86DC7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t="14656" r="51367" b="10390"/>
          <a:stretch>
            <a:fillRect/>
          </a:stretch>
        </p:blipFill>
        <p:spPr bwMode="auto">
          <a:xfrm>
            <a:off x="2314286" y="342311"/>
            <a:ext cx="6391564" cy="536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481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6525" y="144721"/>
            <a:ext cx="1961462" cy="2455603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7987" y="866775"/>
            <a:ext cx="4067863" cy="499669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3004EE8-DAE5-47E1-817D-8C23E50E9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t="9641" r="52345" b="25496"/>
          <a:stretch>
            <a:fillRect/>
          </a:stretch>
        </p:blipFill>
        <p:spPr bwMode="auto">
          <a:xfrm>
            <a:off x="1974274" y="191102"/>
            <a:ext cx="7437582" cy="567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127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6525" y="144721"/>
            <a:ext cx="1961462" cy="2455603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7987" y="866775"/>
            <a:ext cx="4067863" cy="499669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E5FEB7-C0ED-401E-AF68-E23DEDB27723}"/>
              </a:ext>
            </a:extLst>
          </p:cNvPr>
          <p:cNvSpPr>
            <a:spLocks/>
          </p:cNvSpPr>
          <p:nvPr/>
        </p:nvSpPr>
        <p:spPr bwMode="auto">
          <a:xfrm>
            <a:off x="558800" y="291391"/>
            <a:ext cx="689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en-US" sz="4000" dirty="0">
                <a:solidFill>
                  <a:srgbClr val="00639C"/>
                </a:solidFill>
                <a:latin typeface="Verlag Bold" pitchFamily="50" charset="0"/>
                <a:ea typeface="MS PGothic" panose="020B0600070205080204" pitchFamily="34" charset="-128"/>
                <a:sym typeface="Century Gothic" panose="020B0502020202020204" pitchFamily="34" charset="0"/>
              </a:rPr>
              <a:t>The Impact of TBEX Attendees: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93D7C6-759E-4AC7-9005-0192CE6AB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1420103"/>
            <a:ext cx="106680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l">
              <a:buFontTx/>
              <a:buChar char="•"/>
              <a:defRPr/>
            </a:pPr>
            <a:r>
              <a:rPr lang="en-US" altLang="en-US" sz="4000" dirty="0">
                <a:solidFill>
                  <a:srgbClr val="000000"/>
                </a:solidFill>
                <a:latin typeface="Verlag Book" pitchFamily="50" charset="0"/>
              </a:rPr>
              <a:t>More than 6% of TBEX attendees have a reach of over one million followers.</a:t>
            </a:r>
          </a:p>
          <a:p>
            <a:pPr marL="0" indent="0" algn="l">
              <a:defRPr/>
            </a:pPr>
            <a:endParaRPr lang="en-US" altLang="en-US" sz="2400" dirty="0">
              <a:solidFill>
                <a:srgbClr val="000000"/>
              </a:solidFill>
              <a:latin typeface="Verlag Book" pitchFamily="50" charset="0"/>
            </a:endParaRPr>
          </a:p>
          <a:p>
            <a:pPr algn="l">
              <a:buFontTx/>
              <a:buChar char="•"/>
              <a:defRPr/>
            </a:pPr>
            <a:r>
              <a:rPr lang="en-US" altLang="en-US" sz="4000" dirty="0">
                <a:solidFill>
                  <a:srgbClr val="000000"/>
                </a:solidFill>
                <a:latin typeface="Verlag Book" pitchFamily="50" charset="0"/>
              </a:rPr>
              <a:t>34% are considered professional influencers with a reach ranging from 10,000 to 1 million followers.</a:t>
            </a:r>
          </a:p>
          <a:p>
            <a:pPr algn="l">
              <a:buFontTx/>
              <a:buChar char="•"/>
              <a:defRPr/>
            </a:pPr>
            <a:endParaRPr lang="en-US" altLang="en-US" sz="2400" dirty="0">
              <a:solidFill>
                <a:srgbClr val="000000"/>
              </a:solidFill>
              <a:latin typeface="Verlag Book" pitchFamily="50" charset="0"/>
            </a:endParaRPr>
          </a:p>
          <a:p>
            <a:pPr algn="l">
              <a:buFontTx/>
              <a:buChar char="•"/>
              <a:defRPr/>
            </a:pPr>
            <a:r>
              <a:rPr lang="en-US" altLang="en-US" sz="4000" dirty="0">
                <a:solidFill>
                  <a:srgbClr val="000000"/>
                </a:solidFill>
                <a:latin typeface="Verlag Book" pitchFamily="50" charset="0"/>
              </a:rPr>
              <a:t>56% of TBEX attendees are micro-influencers. </a:t>
            </a:r>
          </a:p>
        </p:txBody>
      </p:sp>
    </p:spTree>
    <p:extLst>
      <p:ext uri="{BB962C8B-B14F-4D97-AF65-F5344CB8AC3E}">
        <p14:creationId xmlns:p14="http://schemas.microsoft.com/office/powerpoint/2010/main" val="3200336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6525" y="144721"/>
            <a:ext cx="1961462" cy="2455603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7987" y="866775"/>
            <a:ext cx="4067863" cy="499669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94187A5-4829-4724-9A1A-4B9C2A95E06F}"/>
              </a:ext>
            </a:extLst>
          </p:cNvPr>
          <p:cNvSpPr>
            <a:spLocks/>
          </p:cNvSpPr>
          <p:nvPr/>
        </p:nvSpPr>
        <p:spPr bwMode="auto">
          <a:xfrm>
            <a:off x="635000" y="556496"/>
            <a:ext cx="689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en-US" sz="4000" dirty="0">
                <a:solidFill>
                  <a:srgbClr val="00639C"/>
                </a:solidFill>
                <a:latin typeface="Verlag Bold" pitchFamily="50" charset="0"/>
                <a:ea typeface="MS PGothic" panose="020B0600070205080204" pitchFamily="34" charset="-128"/>
                <a:sym typeface="Century Gothic" panose="020B0502020202020204" pitchFamily="34" charset="0"/>
              </a:rPr>
              <a:t>Impact of TBEX Attendees: 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28AEFBB-97A6-4CB9-A8B1-C6BCD60DF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2004296"/>
            <a:ext cx="10668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l">
              <a:buFontTx/>
              <a:buChar char="•"/>
              <a:defRPr/>
            </a:pPr>
            <a:r>
              <a:rPr lang="en-US" altLang="en-US" sz="3200" dirty="0">
                <a:solidFill>
                  <a:srgbClr val="000000"/>
                </a:solidFill>
                <a:latin typeface="Verlag Book" pitchFamily="50" charset="0"/>
              </a:rPr>
              <a:t>Influencers and bloggers with reaches of more than one million have a creative fee of anywhere between $75k and $150k.</a:t>
            </a:r>
          </a:p>
          <a:p>
            <a:pPr marL="0" indent="0" algn="l">
              <a:defRPr/>
            </a:pPr>
            <a:endParaRPr lang="en-US" altLang="en-US" sz="4200" dirty="0">
              <a:solidFill>
                <a:srgbClr val="000000"/>
              </a:solidFill>
              <a:latin typeface="Verlag Book" pitchFamily="50" charset="0"/>
            </a:endParaRPr>
          </a:p>
          <a:p>
            <a:pPr algn="l">
              <a:buFontTx/>
              <a:buChar char="•"/>
              <a:defRPr/>
            </a:pPr>
            <a:r>
              <a:rPr lang="en-US" altLang="en-US" sz="3200" dirty="0">
                <a:solidFill>
                  <a:srgbClr val="000000"/>
                </a:solidFill>
                <a:latin typeface="Verlag Book" pitchFamily="50" charset="0"/>
              </a:rPr>
              <a:t>Conservatively, if 600 influencers attend and 6% have one million+ in reach, it would cost roughly $2.7 million to bring those same individuals to the region - in creative fees alone.  </a:t>
            </a:r>
          </a:p>
        </p:txBody>
      </p:sp>
    </p:spTree>
    <p:extLst>
      <p:ext uri="{BB962C8B-B14F-4D97-AF65-F5344CB8AC3E}">
        <p14:creationId xmlns:p14="http://schemas.microsoft.com/office/powerpoint/2010/main" val="2392730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Dashboard image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482323"/>
            <a:ext cx="8637072" cy="107538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72CEB6-9257-4832-BAD0-211EA14CF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75" t="24227" r="14576" b="30064"/>
          <a:stretch/>
        </p:blipFill>
        <p:spPr>
          <a:xfrm>
            <a:off x="327814" y="802298"/>
            <a:ext cx="11587096" cy="42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72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6525" y="144721"/>
            <a:ext cx="1961462" cy="2455603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7987" y="866775"/>
            <a:ext cx="4067863" cy="499669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F7F6B87-E7D7-4FFD-8218-F155C331B493}"/>
              </a:ext>
            </a:extLst>
          </p:cNvPr>
          <p:cNvSpPr>
            <a:spLocks/>
          </p:cNvSpPr>
          <p:nvPr/>
        </p:nvSpPr>
        <p:spPr bwMode="auto">
          <a:xfrm>
            <a:off x="635000" y="685800"/>
            <a:ext cx="689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en-US" sz="4000">
                <a:solidFill>
                  <a:srgbClr val="00639C"/>
                </a:solidFill>
                <a:latin typeface="Verlag Bold" pitchFamily="50" charset="0"/>
                <a:ea typeface="MS PGothic" panose="020B0600070205080204" pitchFamily="34" charset="-128"/>
                <a:sym typeface="Century Gothic" panose="020B0502020202020204" pitchFamily="34" charset="0"/>
              </a:rPr>
              <a:t>Influencer/Content Marketing 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F0A1E1F-998F-4EAC-A695-4DA1C6583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2133600"/>
            <a:ext cx="10668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l">
              <a:buFontTx/>
              <a:buChar char="•"/>
            </a:pPr>
            <a:r>
              <a:rPr lang="en-US" altLang="en-US" sz="3200" dirty="0">
                <a:solidFill>
                  <a:srgbClr val="000000"/>
                </a:solidFill>
                <a:latin typeface="Verlag Book" pitchFamily="50" charset="0"/>
              </a:rPr>
              <a:t>Delivers 11x higher ROI than traditional forms of digital marketing</a:t>
            </a:r>
          </a:p>
          <a:p>
            <a:pPr algn="l">
              <a:buFontTx/>
              <a:buChar char="•"/>
            </a:pPr>
            <a:r>
              <a:rPr lang="en-US" altLang="en-US" sz="3200" dirty="0">
                <a:solidFill>
                  <a:srgbClr val="000000"/>
                </a:solidFill>
                <a:latin typeface="Verlag Book" pitchFamily="50" charset="0"/>
              </a:rPr>
              <a:t>Is 62% less expensive than traditional marketing and drives nearly 3x as many leads. </a:t>
            </a:r>
          </a:p>
          <a:p>
            <a:pPr algn="l">
              <a:buFontTx/>
              <a:buChar char="•"/>
            </a:pPr>
            <a:r>
              <a:rPr lang="en-US" altLang="en-US" sz="3200" dirty="0">
                <a:solidFill>
                  <a:srgbClr val="000000"/>
                </a:solidFill>
                <a:latin typeface="Verlag Book" pitchFamily="50" charset="0"/>
              </a:rPr>
              <a:t>49% of people say they rely on recommendations from influencers when making purchase decisions. </a:t>
            </a:r>
          </a:p>
        </p:txBody>
      </p:sp>
    </p:spTree>
    <p:extLst>
      <p:ext uri="{BB962C8B-B14F-4D97-AF65-F5344CB8AC3E}">
        <p14:creationId xmlns:p14="http://schemas.microsoft.com/office/powerpoint/2010/main" val="372861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Dashboard image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482323"/>
            <a:ext cx="8637072" cy="107538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D78B3-919A-430C-8976-8BCF70C841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038" t="25189" r="14829" b="8144"/>
          <a:stretch/>
        </p:blipFill>
        <p:spPr>
          <a:xfrm>
            <a:off x="1137148" y="426845"/>
            <a:ext cx="9993745" cy="538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9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02298"/>
            <a:ext cx="4326820" cy="254143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Website snapshot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5825" y="3724275"/>
            <a:ext cx="10169027" cy="833431"/>
          </a:xfrm>
        </p:spPr>
        <p:txBody>
          <a:bodyPr/>
          <a:lstStyle/>
          <a:p>
            <a:r>
              <a:rPr lang="en-US" dirty="0"/>
              <a:t>Southeastmontana.com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74C828-259E-40F6-B88E-4D0C90E36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284910"/>
              </p:ext>
            </p:extLst>
          </p:nvPr>
        </p:nvGraphicFramePr>
        <p:xfrm>
          <a:off x="4784460" y="221680"/>
          <a:ext cx="6589907" cy="4531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4385">
                  <a:extLst>
                    <a:ext uri="{9D8B030D-6E8A-4147-A177-3AD203B41FA5}">
                      <a16:colId xmlns:a16="http://schemas.microsoft.com/office/drawing/2014/main" val="1723495949"/>
                    </a:ext>
                  </a:extLst>
                </a:gridCol>
                <a:gridCol w="1713376">
                  <a:extLst>
                    <a:ext uri="{9D8B030D-6E8A-4147-A177-3AD203B41FA5}">
                      <a16:colId xmlns:a16="http://schemas.microsoft.com/office/drawing/2014/main" val="1926015024"/>
                    </a:ext>
                  </a:extLst>
                </a:gridCol>
                <a:gridCol w="1713376">
                  <a:extLst>
                    <a:ext uri="{9D8B030D-6E8A-4147-A177-3AD203B41FA5}">
                      <a16:colId xmlns:a16="http://schemas.microsoft.com/office/drawing/2014/main" val="1263030138"/>
                    </a:ext>
                  </a:extLst>
                </a:gridCol>
                <a:gridCol w="1054385">
                  <a:extLst>
                    <a:ext uri="{9D8B030D-6E8A-4147-A177-3AD203B41FA5}">
                      <a16:colId xmlns:a16="http://schemas.microsoft.com/office/drawing/2014/main" val="700085142"/>
                    </a:ext>
                  </a:extLst>
                </a:gridCol>
                <a:gridCol w="1054385">
                  <a:extLst>
                    <a:ext uri="{9D8B030D-6E8A-4147-A177-3AD203B41FA5}">
                      <a16:colId xmlns:a16="http://schemas.microsoft.com/office/drawing/2014/main" val="3615976218"/>
                    </a:ext>
                  </a:extLst>
                </a:gridCol>
              </a:tblGrid>
              <a:tr h="2265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sng" strike="noStrike">
                          <a:effectLst/>
                        </a:rPr>
                        <a:t>Month</a:t>
                      </a:r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sng" strike="noStrike">
                          <a:effectLst/>
                        </a:rPr>
                        <a:t>Unique Visitors</a:t>
                      </a:r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sng" strike="noStrike">
                          <a:effectLst/>
                        </a:rPr>
                        <a:t>Visits</a:t>
                      </a:r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00801310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Jun-18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6639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8029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59595966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Jul-18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7866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9315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29575314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Aug-18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5991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7123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76736078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Sep-18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4699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5575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90649553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sng" strike="noStrike">
                          <a:effectLst/>
                        </a:rPr>
                        <a:t>Oct-18</a:t>
                      </a:r>
                      <a:endParaRPr lang="en-US" sz="10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sng" strike="noStrike">
                          <a:effectLst/>
                        </a:rPr>
                        <a:t>4513</a:t>
                      </a:r>
                      <a:endParaRPr lang="en-US" sz="10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sng" strike="noStrike">
                          <a:effectLst/>
                        </a:rPr>
                        <a:t>7010</a:t>
                      </a:r>
                      <a:endParaRPr lang="en-US" sz="10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64496007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29708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37052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81533100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84955573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30381858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50400627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07054813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05719634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39541449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42408711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07480184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43825400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06602827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87953636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81961541"/>
                  </a:ext>
                </a:extLst>
              </a:tr>
              <a:tr h="2265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06092378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1572107"/>
              </p:ext>
            </p:extLst>
          </p:nvPr>
        </p:nvGraphicFramePr>
        <p:xfrm>
          <a:off x="4784459" y="1848854"/>
          <a:ext cx="6724049" cy="3545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07222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80" y="802298"/>
            <a:ext cx="2844302" cy="288387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53745" y="480291"/>
            <a:ext cx="4211782" cy="4077416"/>
          </a:xfrm>
        </p:spPr>
        <p:txBody>
          <a:bodyPr>
            <a:noAutofit/>
          </a:bodyPr>
          <a:lstStyle/>
          <a:p>
            <a:r>
              <a:rPr lang="en-US" sz="2400" b="1" u="sng" dirty="0"/>
              <a:t>Top States </a:t>
            </a:r>
          </a:p>
          <a:p>
            <a:r>
              <a:rPr lang="en-US" sz="2400" b="1" u="sng" dirty="0"/>
              <a:t>Year-to-Date:</a:t>
            </a:r>
          </a:p>
          <a:p>
            <a:r>
              <a:rPr lang="en-US" sz="2400" dirty="0"/>
              <a:t>Texas</a:t>
            </a:r>
          </a:p>
          <a:p>
            <a:r>
              <a:rPr lang="en-US" sz="2400" dirty="0"/>
              <a:t>Minnesota </a:t>
            </a:r>
          </a:p>
          <a:p>
            <a:r>
              <a:rPr lang="en-US" sz="2400" dirty="0"/>
              <a:t>Wisconsin</a:t>
            </a:r>
          </a:p>
          <a:p>
            <a:r>
              <a:rPr lang="en-US" sz="2400" dirty="0"/>
              <a:t>Illinois</a:t>
            </a:r>
          </a:p>
          <a:p>
            <a:r>
              <a:rPr lang="en-US" sz="2400" dirty="0"/>
              <a:t>California</a:t>
            </a:r>
          </a:p>
          <a:p>
            <a:r>
              <a:rPr lang="en-US" sz="2400" dirty="0"/>
              <a:t>Florida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518177-7800-4AF5-B718-72B5E7DE0C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80" t="29633" r="67423" b="4991"/>
          <a:stretch/>
        </p:blipFill>
        <p:spPr>
          <a:xfrm>
            <a:off x="701962" y="327598"/>
            <a:ext cx="5855855" cy="539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2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9" y="83786"/>
            <a:ext cx="4195230" cy="352517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Social Media </a:t>
            </a:r>
            <a:br>
              <a:rPr lang="en-US" sz="4800" dirty="0">
                <a:solidFill>
                  <a:schemeClr val="accent1"/>
                </a:solidFill>
              </a:rPr>
            </a:b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9" y="3482323"/>
            <a:ext cx="4559673" cy="2422366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By Michele Flanagan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43E9B0-53FC-4C7F-B6CA-37808D1BCE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92" t="14540" r="64519" b="14922"/>
          <a:stretch/>
        </p:blipFill>
        <p:spPr>
          <a:xfrm>
            <a:off x="3834882" y="298580"/>
            <a:ext cx="6250152" cy="52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77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9" y="83786"/>
            <a:ext cx="4195230" cy="352517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Social Media </a:t>
            </a:r>
            <a:br>
              <a:rPr lang="en-US" sz="4800" dirty="0">
                <a:solidFill>
                  <a:schemeClr val="accent1"/>
                </a:solidFill>
              </a:rPr>
            </a:b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9" y="3482323"/>
            <a:ext cx="4559673" cy="2422366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By Michele Flanagan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DC43E-9074-4269-AC0A-E3A6ACC2C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955" y="189130"/>
            <a:ext cx="8841609" cy="488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3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9" y="83786"/>
            <a:ext cx="4195230" cy="352517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Social Media </a:t>
            </a:r>
            <a:br>
              <a:rPr lang="en-US" sz="4800" dirty="0">
                <a:solidFill>
                  <a:schemeClr val="accent1"/>
                </a:solidFill>
              </a:rPr>
            </a:b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9" y="3482323"/>
            <a:ext cx="4559673" cy="2422366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By Michele Flanagan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1BBB8-5E9D-4DF7-8071-538FCCA0D8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49" t="25570" r="63997" b="18830"/>
          <a:stretch/>
        </p:blipFill>
        <p:spPr>
          <a:xfrm>
            <a:off x="3251201" y="352560"/>
            <a:ext cx="8423563" cy="541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11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570" y="144722"/>
            <a:ext cx="3874417" cy="1451726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9371" y="905671"/>
            <a:ext cx="6790443" cy="572207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1FFA19-80F8-44BE-B7F0-697FB4622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67" y="230258"/>
            <a:ext cx="10266205" cy="524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5212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3928</TotalTime>
  <Words>473</Words>
  <Application>Microsoft Office PowerPoint</Application>
  <PresentationFormat>Widescreen</PresentationFormat>
  <Paragraphs>147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MS PGothic</vt:lpstr>
      <vt:lpstr>Arial</vt:lpstr>
      <vt:lpstr>Calibri</vt:lpstr>
      <vt:lpstr>Century Gothic</vt:lpstr>
      <vt:lpstr>Gill Sans</vt:lpstr>
      <vt:lpstr>Gill Sans MT</vt:lpstr>
      <vt:lpstr>Verlag Bold</vt:lpstr>
      <vt:lpstr>Verlag Book</vt:lpstr>
      <vt:lpstr>ヒラギノ角ゴ ProN W3</vt:lpstr>
      <vt:lpstr>Gallery</vt:lpstr>
      <vt:lpstr>Marketing update</vt:lpstr>
      <vt:lpstr>Dashboard image here</vt:lpstr>
      <vt:lpstr>Dashboard image here</vt:lpstr>
      <vt:lpstr>Website snapshot</vt:lpstr>
      <vt:lpstr>PowerPoint Presentation</vt:lpstr>
      <vt:lpstr>Social Media  </vt:lpstr>
      <vt:lpstr>Social Media  </vt:lpstr>
      <vt:lpstr>Social Media  </vt:lpstr>
      <vt:lpstr>PowerPoint Presentation</vt:lpstr>
      <vt:lpstr>Since last time:</vt:lpstr>
      <vt:lpstr>Earned media</vt:lpstr>
      <vt:lpstr>Ongoing Initiatives:</vt:lpstr>
      <vt:lpstr>Marketing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update</dc:title>
  <dc:creator>Brenda Maas</dc:creator>
  <cp:lastModifiedBy>Brenda Maas</cp:lastModifiedBy>
  <cp:revision>187</cp:revision>
  <cp:lastPrinted>2018-09-17T23:09:51Z</cp:lastPrinted>
  <dcterms:created xsi:type="dcterms:W3CDTF">2016-09-19T19:38:53Z</dcterms:created>
  <dcterms:modified xsi:type="dcterms:W3CDTF">2018-11-14T14:41:25Z</dcterms:modified>
</cp:coreProperties>
</file>